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4" d="100"/>
          <a:sy n="164" d="100"/>
        </p:scale>
        <p:origin x="-112" y="-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2520579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bg>
      <p:bgPr>
        <a:solidFill>
          <a:schemeClr val="accent4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accent4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200"/>
            </a:lvl1pPr>
            <a:lvl2pPr lvl="1">
              <a:spcBef>
                <a:spcPts val="0"/>
              </a:spcBef>
              <a:buSzPct val="100000"/>
              <a:defRPr sz="4200"/>
            </a:lvl2pPr>
            <a:lvl3pPr lvl="2">
              <a:spcBef>
                <a:spcPts val="0"/>
              </a:spcBef>
              <a:buSzPct val="100000"/>
              <a:defRPr sz="4200"/>
            </a:lvl3pPr>
            <a:lvl4pPr lvl="3">
              <a:spcBef>
                <a:spcPts val="0"/>
              </a:spcBef>
              <a:buSzPct val="100000"/>
              <a:defRPr sz="4200"/>
            </a:lvl4pPr>
            <a:lvl5pPr lvl="4">
              <a:spcBef>
                <a:spcPts val="0"/>
              </a:spcBef>
              <a:buSzPct val="100000"/>
              <a:defRPr sz="4200"/>
            </a:lvl5pPr>
            <a:lvl6pPr lvl="5">
              <a:spcBef>
                <a:spcPts val="0"/>
              </a:spcBef>
              <a:buSzPct val="100000"/>
              <a:defRPr sz="4200"/>
            </a:lvl6pPr>
            <a:lvl7pPr lvl="6">
              <a:spcBef>
                <a:spcPts val="0"/>
              </a:spcBef>
              <a:buSzPct val="100000"/>
              <a:defRPr sz="4200"/>
            </a:lvl7pPr>
            <a:lvl8pPr lvl="7">
              <a:spcBef>
                <a:spcPts val="0"/>
              </a:spcBef>
              <a:buSzPct val="100000"/>
              <a:defRPr sz="4200"/>
            </a:lvl8pPr>
            <a:lvl9pPr lvl="8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" name="Shape 38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6000"/>
            </a:lvl1pPr>
            <a:lvl2pPr lvl="1">
              <a:spcBef>
                <a:spcPts val="0"/>
              </a:spcBef>
              <a:buSzPct val="100000"/>
              <a:defRPr sz="6000"/>
            </a:lvl2pPr>
            <a:lvl3pPr lvl="2">
              <a:spcBef>
                <a:spcPts val="0"/>
              </a:spcBef>
              <a:buSzPct val="100000"/>
              <a:defRPr sz="6000"/>
            </a:lvl3pPr>
            <a:lvl4pPr lvl="3">
              <a:spcBef>
                <a:spcPts val="0"/>
              </a:spcBef>
              <a:buSzPct val="100000"/>
              <a:defRPr sz="6000"/>
            </a:lvl4pPr>
            <a:lvl5pPr lvl="4">
              <a:spcBef>
                <a:spcPts val="0"/>
              </a:spcBef>
              <a:buSzPct val="100000"/>
              <a:defRPr sz="6000"/>
            </a:lvl5pPr>
            <a:lvl6pPr lvl="5">
              <a:spcBef>
                <a:spcPts val="0"/>
              </a:spcBef>
              <a:buSzPct val="100000"/>
              <a:defRPr sz="6000"/>
            </a:lvl6pPr>
            <a:lvl7pPr lvl="6">
              <a:spcBef>
                <a:spcPts val="0"/>
              </a:spcBef>
              <a:buSzPct val="100000"/>
              <a:defRPr sz="6000"/>
            </a:lvl7pPr>
            <a:lvl8pPr lvl="7">
              <a:spcBef>
                <a:spcPts val="0"/>
              </a:spcBef>
              <a:buSzPct val="100000"/>
              <a:defRPr sz="6000"/>
            </a:lvl8pPr>
            <a:lvl9pPr lvl="8">
              <a:spcBef>
                <a:spcPts val="0"/>
              </a:spcBef>
              <a:buSzPct val="100000"/>
              <a:defRPr sz="60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" name="Shape 47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ubTitle" idx="1"/>
          </p:nvPr>
        </p:nvSpPr>
        <p:spPr>
          <a:xfrm>
            <a:off x="265500" y="2779466"/>
            <a:ext cx="4045200" cy="12350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lang="en" sz="10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developer.android.com/guide/topics/sensors/sensors_overview.html" TargetMode="External"/><Relationship Id="rId4" Type="http://schemas.openxmlformats.org/officeDocument/2006/relationships/hyperlink" Target="https://developer.android.com/training/camera/cameradirect.html" TargetMode="External"/><Relationship Id="rId5" Type="http://schemas.openxmlformats.org/officeDocument/2006/relationships/hyperlink" Target="https://developer.android.com/guide/topics/media/index.html" TargetMode="External"/><Relationship Id="rId6" Type="http://schemas.openxmlformats.org/officeDocument/2006/relationships/hyperlink" Target="https://androidkennel.org/android-camera-access-tutorial/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Sensors: Camera and Media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-RU"/>
              <a:t>CM </a:t>
            </a:r>
            <a:r>
              <a:rPr lang="en"/>
              <a:t>and </a:t>
            </a:r>
            <a:r>
              <a:rPr lang="ru-RU"/>
              <a:t>TY</a:t>
            </a:r>
            <a:endParaRPr lang="en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FFFF"/>
                </a:solidFill>
              </a:rPr>
              <a:t>2.  Create Camera Preview (cont.)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just">
              <a:spcBef>
                <a:spcPts val="0"/>
              </a:spcBef>
              <a:buNone/>
            </a:pPr>
            <a:r>
              <a:rPr lang="en" sz="2000"/>
              <a:t>Then, we need to set and start the preview. Notice that the Camera object has to be created first and then its related preview. </a:t>
            </a:r>
          </a:p>
        </p:txBody>
      </p:sp>
      <p:pic>
        <p:nvPicPr>
          <p:cNvPr id="126" name="Shape 1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4575" y="236175"/>
            <a:ext cx="5781675" cy="4821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FFFF"/>
                </a:solidFill>
              </a:rPr>
              <a:t>3. Modify Camera Settings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116125" y="1898800"/>
            <a:ext cx="3027900" cy="16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just">
              <a:spcBef>
                <a:spcPts val="0"/>
              </a:spcBef>
              <a:buNone/>
            </a:pPr>
            <a:r>
              <a:rPr lang="en" sz="2000"/>
              <a:t>Camera settings will change the way pictures are taken, from zoom to exposure compensation.</a:t>
            </a:r>
          </a:p>
        </p:txBody>
      </p:sp>
      <p:pic>
        <p:nvPicPr>
          <p:cNvPr id="133" name="Shape 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6425" y="1403975"/>
            <a:ext cx="5457825" cy="2822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406300" y="450050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FFFF"/>
                </a:solidFill>
              </a:rPr>
              <a:t>4. Set Preview Orientation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471900" y="2071475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Since the natural sensor of the Camera sensor is landscape mode, many apps lock the display into that mode. </a:t>
            </a:r>
          </a:p>
          <a:p>
            <a:pPr lvl="0"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The setCameraDisplayOrientation() method will let you change how the preview is displayed without actually affecting the recorded image.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FFFF"/>
                </a:solidFill>
              </a:rPr>
              <a:t>5. Take Picture</a:t>
            </a:r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471900" y="2338975"/>
            <a:ext cx="8222100" cy="1206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Once the preview is started, Camera.takePicture() can be used to take a picture.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FFFF"/>
                </a:solidFill>
              </a:rPr>
              <a:t>6. Restart the Preview</a:t>
            </a:r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000"/>
              <a:t>After a picture is taken, the preview must be restarted before you can take another picture</a:t>
            </a:r>
          </a:p>
        </p:txBody>
      </p:sp>
      <p:pic>
        <p:nvPicPr>
          <p:cNvPr id="152" name="Shape 1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17675" y="485475"/>
            <a:ext cx="5749200" cy="3991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226074" y="200350"/>
            <a:ext cx="2896800" cy="953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FFFF"/>
                </a:solidFill>
              </a:rPr>
              <a:t>7. Stop Preview and Release Camera</a:t>
            </a:r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000"/>
              <a:t>Once the app is done with the Camera, the Camera object has to be released to avoid crashing other apps or another instance of the same app. </a:t>
            </a:r>
          </a:p>
        </p:txBody>
      </p:sp>
      <p:pic>
        <p:nvPicPr>
          <p:cNvPr id="159" name="Shape 1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10500" y="341150"/>
            <a:ext cx="5765875" cy="4596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33333"/>
              </a:lnSpc>
              <a:spcBef>
                <a:spcPts val="0"/>
              </a:spcBef>
              <a:buNone/>
            </a:pPr>
            <a:r>
              <a:rPr lang="en" sz="3200" b="1">
                <a:solidFill>
                  <a:srgbClr val="00FFFF"/>
                </a:solidFill>
              </a:rPr>
              <a:t>android.hardware.camera2</a:t>
            </a:r>
          </a:p>
          <a:p>
            <a:pPr lvl="0">
              <a:spcBef>
                <a:spcPts val="0"/>
              </a:spcBef>
              <a:buNone/>
            </a:pPr>
            <a:endParaRPr sz="3200">
              <a:solidFill>
                <a:srgbClr val="00FFFF"/>
              </a:solidFill>
            </a:endParaRPr>
          </a:p>
        </p:txBody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471900" y="2283125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This package provides an interface to individual camera devices connected to an Android device</a:t>
            </a: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Models a camera device as a pipeline</a:t>
            </a: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Replaces the deprecated Camera class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title"/>
          </p:nvPr>
        </p:nvSpPr>
        <p:spPr>
          <a:xfrm>
            <a:off x="460950" y="51567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FFFF"/>
                </a:solidFill>
              </a:rPr>
              <a:t>Using Existing Camera App</a:t>
            </a:r>
          </a:p>
        </p:txBody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471900" y="2142125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Instead of creating your own camera app, you can also us an Intent to invoke an already existing Android camera app. </a:t>
            </a:r>
          </a:p>
          <a:p>
            <a:pPr lvl="0"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This method is easier and it requires less code than creating a camera app.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Step 1: Permissions for Camera and Photos</a:t>
            </a:r>
          </a:p>
        </p:txBody>
      </p:sp>
      <p:pic>
        <p:nvPicPr>
          <p:cNvPr id="177" name="Shape 177" descr="Screen Shot 2017-04-10 at 1.57.28 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4000" y="2790525"/>
            <a:ext cx="7949999" cy="701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Step 2: Define our Layout</a:t>
            </a:r>
          </a:p>
        </p:txBody>
      </p:sp>
      <p:pic>
        <p:nvPicPr>
          <p:cNvPr id="183" name="Shape 1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1775" y="1770675"/>
            <a:ext cx="5313774" cy="339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Introduction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Built-in sensors that measure motions, orientation, various environmental conditions</a:t>
            </a:r>
          </a:p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Provide raw data with high precision and accuracy, useful when monitoring 3D device moment or positioning, or want to monitor changes in ambient environment near device</a:t>
            </a:r>
          </a:p>
        </p:txBody>
      </p:sp>
      <p:pic>
        <p:nvPicPr>
          <p:cNvPr id="75" name="Shape 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93124" y="3413600"/>
            <a:ext cx="4444225" cy="1729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Step 3: Checking Permissions</a:t>
            </a:r>
          </a:p>
        </p:txBody>
      </p:sp>
      <p:pic>
        <p:nvPicPr>
          <p:cNvPr id="189" name="Shape 189" descr="Screen Shot 2017-04-10 at 2.02.25 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894075"/>
            <a:ext cx="8839202" cy="31266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Step 4: Enable Button and Take Picture</a:t>
            </a:r>
          </a:p>
        </p:txBody>
      </p:sp>
      <p:pic>
        <p:nvPicPr>
          <p:cNvPr id="195" name="Shape 195" descr="Screen Shot 2017-04-10 at 2.04.40 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425" y="1817775"/>
            <a:ext cx="8422749" cy="3157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Step 5: Pic Taken, Access Photo </a:t>
            </a:r>
          </a:p>
        </p:txBody>
      </p:sp>
      <p:pic>
        <p:nvPicPr>
          <p:cNvPr id="201" name="Shape 201" descr="Screen Shot 2017-04-10 at 2.06.41 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1462" y="1754200"/>
            <a:ext cx="7182974" cy="3332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title"/>
          </p:nvPr>
        </p:nvSpPr>
        <p:spPr>
          <a:xfrm>
            <a:off x="389250" y="261427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Let’s see it in action!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Bibliography</a:t>
            </a:r>
          </a:p>
        </p:txBody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https://developer.android.com/guide/topics/sensors/sensors_overview.html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https://developer.android.com/training/camera/cameradirect.html</a:t>
            </a: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https://developer.android.com/guide/topics/media/index.html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6"/>
              </a:rPr>
              <a:t>https://androidkennel.org/android-camera-access-tutorial/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Sensors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Three broad categories of sensors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Motion sensors → measure acceleration and rotational forces along three axes (ie. accelerometers, gyroscopes, gravity sensors)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Environmental sensors → measure environmental parameters (ie. air temperature and pressure, illumination, humidity) (ie. barometers, thermometers)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Position sensors → measures physical position of device (ie. orientation sensors)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Sensors (cont.)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Android sensor framework → provides helpful classes and interfaces for sensors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Determines available sensors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Individual sensor capabilities (ie. maximum range, manufacturer, power requirements, resolution)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Get raw sensor data, define minimum rate of obtaining sensor data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Register/unregister sensor event listeners to monitor sensor changes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Camera Phones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</a:pPr>
            <a:r>
              <a:rPr lang="en">
                <a:solidFill>
                  <a:srgbClr val="000000"/>
                </a:solidFill>
              </a:rPr>
              <a:t>Smaller sensors limit their performance in poor lighting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</a:pPr>
            <a:r>
              <a:rPr lang="en">
                <a:solidFill>
                  <a:srgbClr val="000000"/>
                </a:solidFill>
              </a:rPr>
              <a:t>More expensive phones may have bigger sensors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</a:pPr>
            <a:r>
              <a:rPr lang="en">
                <a:solidFill>
                  <a:srgbClr val="000000"/>
                </a:solidFill>
              </a:rPr>
              <a:t>Overall, worse than cameras but much more convenient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</a:pPr>
            <a:r>
              <a:rPr lang="en">
                <a:solidFill>
                  <a:srgbClr val="000000"/>
                </a:solidFill>
              </a:rPr>
              <a:t>Most camera phones use CMOS image sensors</a:t>
            </a:r>
          </a:p>
          <a:p>
            <a:pPr marL="457200" lvl="0" indent="-22860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</a:pPr>
            <a:r>
              <a:rPr lang="en">
                <a:solidFill>
                  <a:srgbClr val="000000"/>
                </a:solidFill>
              </a:rPr>
              <a:t>Images are usually saved in the JPEG file format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Media and Camera APIs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MediaPlayer</a:t>
            </a:r>
          </a:p>
          <a:p>
            <a:pPr marL="914400" lvl="1" indent="-228600" rtl="0">
              <a:spcBef>
                <a:spcPts val="0"/>
              </a:spcBef>
              <a:buClr>
                <a:srgbClr val="000000"/>
              </a:buClr>
              <a:buFont typeface="Arial"/>
              <a:buChar char="○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Basic audio, video playback</a:t>
            </a:r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MediaRecorder</a:t>
            </a:r>
          </a:p>
          <a:p>
            <a:pPr marL="914400" lvl="1" indent="-228600" rtl="0">
              <a:spcBef>
                <a:spcPts val="0"/>
              </a:spcBef>
              <a:buClr>
                <a:srgbClr val="000000"/>
              </a:buClr>
              <a:buFont typeface="Arial"/>
              <a:buChar char="○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Basic audio recording</a:t>
            </a:r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ExoPlayer</a:t>
            </a:r>
          </a:p>
          <a:p>
            <a:pPr marL="914400" lvl="1" indent="-228600" rtl="0">
              <a:spcBef>
                <a:spcPts val="0"/>
              </a:spcBef>
              <a:buClr>
                <a:srgbClr val="000000"/>
              </a:buClr>
              <a:buFont typeface="Arial"/>
              <a:buChar char="○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Open source project with MediaPlayer capabilities</a:t>
            </a:r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Media Routing</a:t>
            </a:r>
          </a:p>
          <a:p>
            <a:pPr marL="914400" lvl="1" indent="-228600" rtl="0">
              <a:spcBef>
                <a:spcPts val="0"/>
              </a:spcBef>
              <a:buClr>
                <a:srgbClr val="000000"/>
              </a:buClr>
              <a:buFont typeface="Arial"/>
              <a:buChar char="○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Play audio and videos</a:t>
            </a:r>
          </a:p>
          <a:p>
            <a:pPr marL="457200" lvl="0" indent="-228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Camera API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/>
        </p:nvSpPr>
        <p:spPr>
          <a:xfrm>
            <a:off x="476250" y="2440377"/>
            <a:ext cx="8191506" cy="409553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9525" cap="flat" cmpd="sng">
                  <a:solidFill>
                    <a:srgbClr val="674EA7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CC0000"/>
                </a:solidFill>
                <a:latin typeface="Arial"/>
              </a:rPr>
              <a:t>Now let's create a camera app of our own!</a:t>
            </a:r>
          </a:p>
        </p:txBody>
      </p:sp>
      <p:sp>
        <p:nvSpPr>
          <p:cNvPr id="105" name="Shape 105"/>
          <p:cNvSpPr/>
          <p:nvPr/>
        </p:nvSpPr>
        <p:spPr>
          <a:xfrm>
            <a:off x="3959625" y="3238225"/>
            <a:ext cx="1295400" cy="1282500"/>
          </a:xfrm>
          <a:prstGeom prst="smileyFace">
            <a:avLst>
              <a:gd name="adj" fmla="val 4653"/>
            </a:avLst>
          </a:prstGeom>
          <a:solidFill>
            <a:srgbClr val="FFD966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marL="457200" lvl="0" indent="-228600">
              <a:spcBef>
                <a:spcPts val="0"/>
              </a:spcBef>
              <a:buClr>
                <a:srgbClr val="00FFFF"/>
              </a:buClr>
              <a:buAutoNum type="arabicPeriod"/>
            </a:pPr>
            <a:r>
              <a:rPr lang="en">
                <a:solidFill>
                  <a:srgbClr val="00FFFF"/>
                </a:solidFill>
              </a:rPr>
              <a:t>Open Camera Object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0" y="1465800"/>
            <a:ext cx="3241200" cy="31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None/>
            </a:pPr>
            <a:r>
              <a:rPr lang="en" sz="2000"/>
              <a:t>The first step in controlling the camera is creating a Camera object. </a:t>
            </a:r>
          </a:p>
          <a:p>
            <a:pPr lvl="0" algn="just">
              <a:spcBef>
                <a:spcPts val="0"/>
              </a:spcBef>
              <a:buNone/>
            </a:pPr>
            <a:r>
              <a:rPr lang="en" sz="2000"/>
              <a:t>Since an exception will be thrown if another app is using the camera, the Camera object must be opened in a try catch block.</a:t>
            </a:r>
          </a:p>
        </p:txBody>
      </p:sp>
      <p:pic>
        <p:nvPicPr>
          <p:cNvPr id="112" name="Shape 1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04899" y="149650"/>
            <a:ext cx="5626074" cy="491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226077" y="0"/>
            <a:ext cx="2808000" cy="953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FFFF"/>
                </a:solidFill>
              </a:rPr>
              <a:t>2.  Create Camera Preview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118100" y="1042850"/>
            <a:ext cx="2916000" cy="399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000"/>
              <a:t>In order to display a preview, we need to use the preview class, which requires an implementation of the SurfaceHolder.Callback interface. This interface is used to pass image data from the hardware to the app. </a:t>
            </a:r>
          </a:p>
        </p:txBody>
      </p:sp>
      <p:pic>
        <p:nvPicPr>
          <p:cNvPr id="119" name="Shape 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0900" y="314900"/>
            <a:ext cx="5701574" cy="4640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639</Words>
  <Application>Microsoft Macintosh PowerPoint</Application>
  <PresentationFormat>On-screen Show (16:9)</PresentationFormat>
  <Paragraphs>69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Roboto</vt:lpstr>
      <vt:lpstr>material</vt:lpstr>
      <vt:lpstr>Sensors: Camera and Media</vt:lpstr>
      <vt:lpstr>Introduction</vt:lpstr>
      <vt:lpstr>Sensors</vt:lpstr>
      <vt:lpstr>Sensors (cont.)</vt:lpstr>
      <vt:lpstr>Camera Phones</vt:lpstr>
      <vt:lpstr>Media and Camera APIs</vt:lpstr>
      <vt:lpstr>PowerPoint Presentation</vt:lpstr>
      <vt:lpstr>Open Camera Object</vt:lpstr>
      <vt:lpstr>2.  Create Camera Preview</vt:lpstr>
      <vt:lpstr>2.  Create Camera Preview (cont.)</vt:lpstr>
      <vt:lpstr>3. Modify Camera Settings</vt:lpstr>
      <vt:lpstr>4. Set Preview Orientation</vt:lpstr>
      <vt:lpstr>5. Take Picture</vt:lpstr>
      <vt:lpstr>6. Restart the Preview</vt:lpstr>
      <vt:lpstr>7. Stop Preview and Release Camera</vt:lpstr>
      <vt:lpstr>android.hardware.camera2 </vt:lpstr>
      <vt:lpstr>Using Existing Camera App</vt:lpstr>
      <vt:lpstr>Step 1: Permissions for Camera and Photos</vt:lpstr>
      <vt:lpstr>Step 2: Define our Layout</vt:lpstr>
      <vt:lpstr>Step 3: Checking Permissions</vt:lpstr>
      <vt:lpstr>Step 4: Enable Button and Take Picture</vt:lpstr>
      <vt:lpstr>Step 5: Pic Taken, Access Photo </vt:lpstr>
      <vt:lpstr>Let’s see it in action!</vt:lpstr>
      <vt:lpstr>Bibliography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Sensors: Camera and Media</dc:title>
  <cp:lastModifiedBy>Sadi SEKER</cp:lastModifiedBy>
  <cp:revision>1</cp:revision>
  <dcterms:modified xsi:type="dcterms:W3CDTF">2017-04-13T14:17:25Z</dcterms:modified>
</cp:coreProperties>
</file>